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6"/>
  </p:notesMasterIdLst>
  <p:sldIdLst>
    <p:sldId id="323" r:id="rId2"/>
    <p:sldId id="324" r:id="rId3"/>
    <p:sldId id="325" r:id="rId4"/>
    <p:sldId id="257" r:id="rId5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7"/>
      <p:bold r:id="rId8"/>
      <p:italic r:id="rId9"/>
      <p:boldItalic r:id="rId10"/>
    </p:embeddedFont>
    <p:embeddedFont>
      <p:font typeface="EB Garamond" pitchFamily="2" charset="0"/>
      <p:regular r:id="rId11"/>
      <p:bold r:id="rId12"/>
      <p:italic r:id="rId13"/>
      <p:boldItalic r:id="rId14"/>
    </p:embeddedFont>
    <p:embeddedFont>
      <p:font typeface="Helvetica Neue" panose="02000503000000020004" pitchFamily="2" charset="0"/>
      <p:regular r:id="rId15"/>
      <p:bold r:id="rId16"/>
      <p:italic r:id="rId17"/>
      <p:boldItalic r:id="rId18"/>
    </p:embeddedFont>
    <p:embeddedFont>
      <p:font typeface="Libre Franklin" pitchFamily="2" charset="77"/>
      <p:regular r:id="rId19"/>
      <p:bold r:id="rId20"/>
      <p:italic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Open Sans Bold" panose="020F0502020204030204" pitchFamily="34" charset="0"/>
      <p:regular r:id="rId27"/>
      <p:bold r:id="rId28"/>
      <p:italic r:id="rId29"/>
      <p:boldItalic r:id="rId30"/>
    </p:embeddedFont>
    <p:embeddedFont>
      <p:font typeface="Open Sans Medium" panose="020F0502020204030204" pitchFamily="34" charset="0"/>
      <p:regular r:id="rId31"/>
      <p:bold r:id="rId32"/>
      <p:italic r:id="rId33"/>
      <p:boldItalic r:id="rId34"/>
    </p:embeddedFont>
    <p:embeddedFont>
      <p:font typeface="Puritan" pitchFamily="2" charset="2"/>
      <p:regular r:id="rId35"/>
      <p:bold r:id="rId36"/>
      <p:italic r:id="rId37"/>
      <p:boldItalic r:id="rId38"/>
    </p:embeddedFont>
    <p:embeddedFont>
      <p:font typeface="Quattrocento Sans" panose="020B0502050000020003" pitchFamily="34" charset="0"/>
      <p:regular r:id="rId39"/>
      <p:bold r:id="rId40"/>
      <p:italic r:id="rId41"/>
      <p:boldItalic r:id="rId42"/>
    </p:embeddedFont>
    <p:embeddedFont>
      <p:font typeface="Trebuchet MS" panose="020B0703020202090204" pitchFamily="34" charset="0"/>
      <p:regular r:id="rId43"/>
      <p:bold r:id="rId44"/>
      <p: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672174-1995-4A33-8B73-36567468DC1B}">
  <a:tblStyle styleId="{FB672174-1995-4A33-8B73-36567468DC1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font" Target="fonts/font20.fntdata"/><Relationship Id="rId39" Type="http://schemas.openxmlformats.org/officeDocument/2006/relationships/font" Target="fonts/font33.fntdata"/><Relationship Id="rId21" Type="http://schemas.openxmlformats.org/officeDocument/2006/relationships/font" Target="fonts/font15.fntdata"/><Relationship Id="rId34" Type="http://schemas.openxmlformats.org/officeDocument/2006/relationships/font" Target="fonts/font28.fntdata"/><Relationship Id="rId42" Type="http://schemas.openxmlformats.org/officeDocument/2006/relationships/font" Target="fonts/font36.fntdata"/><Relationship Id="rId47" Type="http://schemas.openxmlformats.org/officeDocument/2006/relationships/viewProps" Target="viewProps.xml"/><Relationship Id="rId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9" Type="http://schemas.openxmlformats.org/officeDocument/2006/relationships/font" Target="fonts/font23.fntdata"/><Relationship Id="rId11" Type="http://schemas.openxmlformats.org/officeDocument/2006/relationships/font" Target="fonts/font5.fntdata"/><Relationship Id="rId24" Type="http://schemas.openxmlformats.org/officeDocument/2006/relationships/font" Target="fonts/font18.fntdata"/><Relationship Id="rId32" Type="http://schemas.openxmlformats.org/officeDocument/2006/relationships/font" Target="fonts/font26.fntdata"/><Relationship Id="rId37" Type="http://schemas.openxmlformats.org/officeDocument/2006/relationships/font" Target="fonts/font31.fntdata"/><Relationship Id="rId40" Type="http://schemas.openxmlformats.org/officeDocument/2006/relationships/font" Target="fonts/font34.fntdata"/><Relationship Id="rId45" Type="http://schemas.openxmlformats.org/officeDocument/2006/relationships/font" Target="fonts/font39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font" Target="fonts/font17.fntdata"/><Relationship Id="rId28" Type="http://schemas.openxmlformats.org/officeDocument/2006/relationships/font" Target="fonts/font22.fntdata"/><Relationship Id="rId36" Type="http://schemas.openxmlformats.org/officeDocument/2006/relationships/font" Target="fonts/font30.fntdata"/><Relationship Id="rId49" Type="http://schemas.openxmlformats.org/officeDocument/2006/relationships/tableStyles" Target="tableStyle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31" Type="http://schemas.openxmlformats.org/officeDocument/2006/relationships/font" Target="fonts/font25.fntdata"/><Relationship Id="rId44" Type="http://schemas.openxmlformats.org/officeDocument/2006/relationships/font" Target="fonts/font38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Relationship Id="rId27" Type="http://schemas.openxmlformats.org/officeDocument/2006/relationships/font" Target="fonts/font21.fntdata"/><Relationship Id="rId30" Type="http://schemas.openxmlformats.org/officeDocument/2006/relationships/font" Target="fonts/font24.fntdata"/><Relationship Id="rId35" Type="http://schemas.openxmlformats.org/officeDocument/2006/relationships/font" Target="fonts/font29.fntdata"/><Relationship Id="rId43" Type="http://schemas.openxmlformats.org/officeDocument/2006/relationships/font" Target="fonts/font37.fntdata"/><Relationship Id="rId48" Type="http://schemas.openxmlformats.org/officeDocument/2006/relationships/theme" Target="theme/theme1.xml"/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font" Target="fonts/font19.fntdata"/><Relationship Id="rId33" Type="http://schemas.openxmlformats.org/officeDocument/2006/relationships/font" Target="fonts/font27.fntdata"/><Relationship Id="rId38" Type="http://schemas.openxmlformats.org/officeDocument/2006/relationships/font" Target="fonts/font32.fntdata"/><Relationship Id="rId46" Type="http://schemas.openxmlformats.org/officeDocument/2006/relationships/presProps" Target="presProps.xml"/><Relationship Id="rId20" Type="http://schemas.openxmlformats.org/officeDocument/2006/relationships/font" Target="fonts/font14.fntdata"/><Relationship Id="rId41" Type="http://schemas.openxmlformats.org/officeDocument/2006/relationships/font" Target="fonts/font35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10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7bca937b2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7bca937b2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7c110264f8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7c110264f8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9070fa466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g29070fa466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0" y="-3425"/>
            <a:ext cx="9144000" cy="8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1">
  <p:cSld name="SECTION_HEADER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_1">
    <p:bg>
      <p:bgPr>
        <a:solidFill>
          <a:srgbClr val="202729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ctrTitle"/>
          </p:nvPr>
        </p:nvSpPr>
        <p:spPr>
          <a:xfrm>
            <a:off x="685800" y="154305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1"/>
          </p:nvPr>
        </p:nvSpPr>
        <p:spPr>
          <a:xfrm>
            <a:off x="685800" y="2859881"/>
            <a:ext cx="77724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0" y="2846070"/>
            <a:ext cx="9144000" cy="16459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2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solidFill>
          <a:srgbClr val="20272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ctrTitle"/>
          </p:nvPr>
        </p:nvSpPr>
        <p:spPr>
          <a:xfrm>
            <a:off x="685800" y="154305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0" y="2846070"/>
            <a:ext cx="9144000" cy="16459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2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(no anim)">
  <p:cSld name="Title and Content (no anim)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152400" y="0"/>
            <a:ext cx="8991600" cy="445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152400" y="445771"/>
            <a:ext cx="8991600" cy="4321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●"/>
              <a:defRPr sz="2200"/>
            </a:lvl1pPr>
            <a:lvl2pPr marL="914400" lvl="1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2pPr>
            <a:lvl3pPr marL="1371600" lvl="2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sz="2200" b="0"/>
            </a:lvl3pPr>
            <a:lvl4pPr marL="1828800" lvl="3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sz="2200" b="0"/>
            </a:lvl4pPr>
            <a:lvl5pPr marL="2286000" lvl="4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sz="2200" b="0"/>
            </a:lvl5pPr>
            <a:lvl6pPr marL="2743200" lvl="5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2">
  <p:cSld name="SECTION_HEADER_2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5" name="Google Shape;95;p19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3">
  <p:cSld name="SECTION_HEADER_3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ial"/>
              <a:buNone/>
              <a:defRPr sz="55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dt" idx="10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ftr" idx="11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i="0">
                <a:solidFill>
                  <a:schemeClr val="dk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ldNum" idx="12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2" name="Google Shape;102;p20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4">
  <p:cSld name="SECTION_HEADER_1_2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ial"/>
              <a:buNone/>
              <a:defRPr sz="55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dt" idx="10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ftr" idx="11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ldNum" idx="12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1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5">
  <p:cSld name="SECTION_HEADER_1_3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ial"/>
              <a:buNone/>
              <a:defRPr sz="55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dt" idx="10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ftr" idx="11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ldNum" idx="12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6" name="Google Shape;116;p22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B0D6A5-BC3B-B40E-0E7F-ACB12656EB7B}"/>
              </a:ext>
            </a:extLst>
          </p:cNvPr>
          <p:cNvSpPr txBox="1">
            <a:spLocks/>
          </p:cNvSpPr>
          <p:nvPr userDrawn="1"/>
        </p:nvSpPr>
        <p:spPr>
          <a:xfrm>
            <a:off x="92365" y="1631272"/>
            <a:ext cx="3459437" cy="320927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75426" tIns="75426" rIns="75426" bIns="75426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35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05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09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09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227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091" dirty="0"/>
              <a:t>Spring 2023, Term 2234</a:t>
            </a:r>
          </a:p>
          <a:p>
            <a:pPr algn="r"/>
            <a:r>
              <a:rPr lang="en-US" sz="1091" dirty="0"/>
              <a:t>Friday 12 PM Recitation</a:t>
            </a:r>
          </a:p>
          <a:p>
            <a:pPr algn="r"/>
            <a:r>
              <a:rPr lang="en-US" sz="1091" dirty="0"/>
              <a:t>Jan 20</a:t>
            </a:r>
            <a:r>
              <a:rPr lang="en-US" sz="1091" baseline="30000" dirty="0"/>
              <a:t>th</a:t>
            </a:r>
            <a:r>
              <a:rPr lang="en-US" sz="1091" dirty="0"/>
              <a:t>, 2023</a:t>
            </a:r>
            <a:endParaRPr lang="en-US" sz="1227" dirty="0"/>
          </a:p>
          <a:p>
            <a:pPr algn="r"/>
            <a:endParaRPr lang="en-US" sz="1050" dirty="0"/>
          </a:p>
          <a:p>
            <a:pPr algn="r"/>
            <a:r>
              <a:rPr lang="en-US" sz="1050" dirty="0"/>
              <a:t>Slides adapted from </a:t>
            </a:r>
          </a:p>
          <a:p>
            <a:pPr algn="r"/>
            <a:r>
              <a:rPr lang="en-US" sz="1050" dirty="0"/>
              <a:t>Martha Dixon and Vinicius Petrucci</a:t>
            </a:r>
          </a:p>
          <a:p>
            <a:pPr algn="r"/>
            <a:endParaRPr lang="en-US" sz="1050" dirty="0"/>
          </a:p>
          <a:p>
            <a:pPr algn="r"/>
            <a:r>
              <a:rPr lang="en-US" sz="1050" dirty="0"/>
              <a:t>Department of Computer Science</a:t>
            </a:r>
          </a:p>
          <a:p>
            <a:pPr algn="r"/>
            <a:r>
              <a:rPr lang="en-US" sz="1050" dirty="0"/>
              <a:t>School of Computing &amp; Information</a:t>
            </a:r>
          </a:p>
          <a:p>
            <a:pPr algn="r"/>
            <a:r>
              <a:rPr lang="en-US" sz="1050" dirty="0"/>
              <a:t>University of Pittsb</a:t>
            </a:r>
            <a:r>
              <a:rPr lang="en-US" sz="1091" dirty="0"/>
              <a:t>urgh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3416"/>
            <a:ext cx="9162545" cy="5136670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79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3416"/>
            <a:ext cx="9162545" cy="5136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79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3" y="1546612"/>
            <a:ext cx="5139313" cy="57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1909"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3" y="2159773"/>
            <a:ext cx="5139313" cy="179507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545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1568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3" y="2126284"/>
            <a:ext cx="5139313" cy="66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18545" y="-4233"/>
            <a:ext cx="9162545" cy="572906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47727" tIns="47727" rIns="47727" bIns="47727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79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1057017" y="11447"/>
            <a:ext cx="4917818" cy="507072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545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114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8" name="Google Shape;18;p2"/>
          <p:cNvCxnSpPr/>
          <p:nvPr/>
        </p:nvCxnSpPr>
        <p:spPr>
          <a:xfrm>
            <a:off x="6076817" y="162598"/>
            <a:ext cx="0" cy="261141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4116B-E4FA-8F83-8DD2-A83A794048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78800" y="17271"/>
            <a:ext cx="2787424" cy="495425"/>
          </a:xfrm>
        </p:spPr>
        <p:txBody>
          <a:bodyPr/>
          <a:lstStyle>
            <a:lvl1pPr>
              <a:defRPr lang="en-US" sz="1636" b="0" i="0" u="none" strike="noStrike" cap="none" dirty="0" smtClean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Arial"/>
              </a:defRPr>
            </a:lvl1pPr>
            <a:lvl2pPr>
              <a:defRPr/>
            </a:lvl2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Click to edit Master text styles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Second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03CFB4-9021-51CA-7606-96EAE5984A2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364" y="1631272"/>
            <a:ext cx="3459437" cy="3209277"/>
          </a:xfrm>
        </p:spPr>
        <p:txBody>
          <a:bodyPr>
            <a:normAutofit/>
          </a:bodyPr>
          <a:lstStyle>
            <a:lvl1pPr marL="57150" indent="0" algn="r">
              <a:buNone/>
              <a:defRPr lang="en-US" sz="1275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275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275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275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275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4977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619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▶"/>
              <a:defRPr sz="2100">
                <a:solidFill>
                  <a:schemeClr val="accent1"/>
                </a:solidFill>
              </a:defRPr>
            </a:lvl1pPr>
            <a:lvl2pPr marL="914400" lvl="1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 sz="1700">
                <a:solidFill>
                  <a:schemeClr val="dk1"/>
                </a:solidFill>
              </a:defRPr>
            </a:lvl2pPr>
            <a:lvl3pPr marL="1371600" lvl="2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>
                <a:solidFill>
                  <a:schemeClr val="dk1"/>
                </a:solidFill>
              </a:defRPr>
            </a:lvl3pPr>
            <a:lvl4pPr marL="1828800" lvl="3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 sz="1700">
                <a:solidFill>
                  <a:schemeClr val="dk1"/>
                </a:solidFill>
              </a:defRPr>
            </a:lvl4pPr>
            <a:lvl5pPr marL="2286000" lvl="4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>
                <a:solidFill>
                  <a:schemeClr val="dk1"/>
                </a:solidFill>
              </a:defRPr>
            </a:lvl5pPr>
            <a:lvl6pPr marL="2743200" lvl="5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>
                <a:solidFill>
                  <a:schemeClr val="dk1"/>
                </a:solidFill>
              </a:defRPr>
            </a:lvl6pPr>
            <a:lvl7pPr marL="3200400" lvl="6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>
                <a:solidFill>
                  <a:schemeClr val="dk1"/>
                </a:solidFill>
              </a:defRPr>
            </a:lvl7pPr>
            <a:lvl8pPr marL="3657600" lvl="7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>
                <a:solidFill>
                  <a:schemeClr val="dk1"/>
                </a:solidFill>
              </a:defRPr>
            </a:lvl8pPr>
            <a:lvl9pPr marL="4114800" lvl="8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0" y="-3425"/>
            <a:ext cx="9144000" cy="8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4572000" y="4830675"/>
            <a:ext cx="4572000" cy="3129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61950">
              <a:spcBef>
                <a:spcPts val="0"/>
              </a:spcBef>
              <a:spcAft>
                <a:spcPts val="0"/>
              </a:spcAft>
              <a:buSzPts val="2100"/>
              <a:buChar char="▶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–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»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0" y="-3425"/>
            <a:ext cx="9144000" cy="75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590000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_HEADER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 b="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9pPr>
          </a:lstStyle>
          <a:p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589425" y="3441425"/>
            <a:ext cx="79941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-3425"/>
            <a:ext cx="9144000" cy="75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150" y="4830675"/>
            <a:ext cx="9144000" cy="3129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ibre Franklin"/>
              <a:buNone/>
              <a:defRPr sz="3000" b="1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619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ibre Franklin"/>
              <a:buChar char="▶"/>
              <a:defRPr sz="21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–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●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»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○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■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●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○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■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455150" y="4859535"/>
            <a:ext cx="1432576" cy="2563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70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18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Recitation 7: Midterm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6077" y="2159773"/>
            <a:ext cx="3854485" cy="244375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227" dirty="0"/>
              <a:t>Agenda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27" dirty="0"/>
              <a:t>Course News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27" dirty="0"/>
              <a:t>Midterm Review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36104" y="-4027"/>
            <a:ext cx="4999265" cy="572906"/>
          </a:xfrm>
        </p:spPr>
        <p:txBody>
          <a:bodyPr anchor="ctr">
            <a:noAutofit/>
          </a:bodyPr>
          <a:lstStyle/>
          <a:p>
            <a:pPr marL="0" indent="0">
              <a:spcBef>
                <a:spcPct val="0"/>
              </a:spcBef>
            </a:pPr>
            <a:r>
              <a:rPr lang="en-US" sz="2025" dirty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  <a:cs typeface="Open Sans Bold" panose="020B0806030504020204" pitchFamily="34" charset="0"/>
              </a:rPr>
              <a:t>CS 0449: Introduction to Systems Software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C879-6444-35C5-2726-CB2493ED77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 fontScale="77500" lnSpcReduction="20000"/>
          </a:bodyPr>
          <a:lstStyle/>
          <a:p>
            <a:pPr marL="57150" indent="0">
              <a:buNone/>
            </a:pPr>
            <a:r>
              <a:rPr lang="en-US" sz="2550" dirty="0"/>
              <a:t>Griffin Hurt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F3798-62BA-095A-C88E-900CE33E931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pPr algn="r">
              <a:lnSpc>
                <a:spcPct val="120000"/>
              </a:lnSpc>
            </a:pPr>
            <a:r>
              <a:rPr lang="en-US" sz="165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Griffin Hurt</a:t>
            </a:r>
          </a:p>
          <a:p>
            <a:pPr>
              <a:lnSpc>
                <a:spcPct val="120000"/>
              </a:lnSpc>
            </a:pPr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Undergraduate Teaching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Fellow</a:t>
            </a:r>
            <a:endParaRPr lang="en-US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105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griffhurt@pitt.edu</a:t>
            </a:r>
            <a:endParaRPr lang="en-US" sz="1050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105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griffinhurt.com</a:t>
            </a:r>
            <a:endParaRPr lang="en-US" sz="1050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endParaRPr lang="en-US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Spring 2024, Term 2244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Friday 2 PM Recitation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 1</a:t>
            </a:r>
            <a:r>
              <a:rPr lang="en-US" sz="1125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</a:t>
            </a:r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2024</a:t>
            </a:r>
          </a:p>
          <a:p>
            <a:endParaRPr lang="en-US" sz="1125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Slides adapted from </a:t>
            </a:r>
          </a:p>
          <a:p>
            <a:r>
              <a:rPr lang="en-US" sz="1125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Shinwoo</a:t>
            </a:r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Kim, Martha Dixon, and Vinicius Petrucci</a:t>
            </a:r>
          </a:p>
          <a:p>
            <a:endParaRPr lang="en-US" sz="1125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Department of Computer Science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 of Computing &amp; Information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University of Pittsburgh</a:t>
            </a:r>
          </a:p>
        </p:txBody>
      </p:sp>
    </p:spTree>
    <p:extLst>
      <p:ext uri="{BB962C8B-B14F-4D97-AF65-F5344CB8AC3E}">
        <p14:creationId xmlns:p14="http://schemas.microsoft.com/office/powerpoint/2010/main" val="36417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2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84" name="Google Shape;284;p52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2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285" name="Google Shape;285;p52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Helvetica Neue"/>
              <a:buChar char="▶"/>
            </a:pPr>
            <a:r>
              <a:rPr lang="en" sz="2300" dirty="0">
                <a:latin typeface="Helvetica Neue"/>
                <a:ea typeface="Helvetica Neue"/>
                <a:cs typeface="Helvetica Neue"/>
                <a:sym typeface="Helvetica Neue"/>
              </a:rPr>
              <a:t>Course News!</a:t>
            </a:r>
          </a:p>
          <a:p>
            <a:pPr marL="457200" lvl="0" indent="-3746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Helvetica Neue"/>
              <a:buChar char="▶"/>
            </a:pPr>
            <a:r>
              <a:rPr lang="en" sz="2300" dirty="0">
                <a:latin typeface="Helvetica Neue"/>
                <a:ea typeface="Helvetica Neue"/>
                <a:cs typeface="Helvetica Neue"/>
                <a:sym typeface="Helvetica Neue"/>
              </a:rPr>
              <a:t>Midterm Review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91" name="Google Shape;291;p53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News</a:t>
            </a:r>
            <a:endParaRPr/>
          </a:p>
        </p:txBody>
      </p:sp>
      <p:sp>
        <p:nvSpPr>
          <p:cNvPr id="292" name="Google Shape;292;p53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-US" dirty="0"/>
              <a:t>Malloc Project due Monday March 4</a:t>
            </a:r>
            <a:r>
              <a:rPr lang="en-US" baseline="30000" dirty="0"/>
              <a:t>th</a:t>
            </a:r>
            <a:r>
              <a:rPr lang="en-US" dirty="0"/>
              <a:t> at 5:59PM</a:t>
            </a:r>
          </a:p>
          <a:p>
            <a:pPr lvl="1" indent="-361950">
              <a:buSzPts val="2100"/>
              <a:buChar char="▶"/>
            </a:pPr>
            <a:r>
              <a:rPr lang="en-US" dirty="0"/>
              <a:t>Seeing good progress in office hours, good job, team!</a:t>
            </a:r>
          </a:p>
          <a:p>
            <a:r>
              <a:rPr lang="en-US" dirty="0"/>
              <a:t>Midterm is next Thursday March 6</a:t>
            </a:r>
            <a:r>
              <a:rPr lang="en-US" baseline="30000" dirty="0"/>
              <a:t>th</a:t>
            </a:r>
            <a:r>
              <a:rPr lang="en-US" dirty="0"/>
              <a:t> during class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 dirty="0"/>
              <a:t>Midterm Review</a:t>
            </a:r>
            <a:endParaRPr dirty="0"/>
          </a:p>
        </p:txBody>
      </p:sp>
      <p:sp>
        <p:nvSpPr>
          <p:cNvPr id="129" name="Google Shape;129;p24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900"/>
              </a:spcBef>
              <a:spcAft>
                <a:spcPts val="1200"/>
              </a:spcAft>
              <a:buSzPts val="2200"/>
              <a:buNone/>
            </a:pPr>
            <a:r>
              <a:rPr lang="en" i="1" dirty="0">
                <a:latin typeface="Helvetica Neue"/>
                <a:ea typeface="Helvetica Neue"/>
                <a:cs typeface="Helvetica Neue"/>
                <a:sym typeface="Helvetica Neue"/>
              </a:rPr>
              <a:t>I’m just going to work out of the PDFs for this one…</a:t>
            </a:r>
            <a:endParaRPr i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EEEEEE"/>
      </a:lt1>
      <a:dk2>
        <a:srgbClr val="000000"/>
      </a:dk2>
      <a:lt2>
        <a:srgbClr val="EEEEEE"/>
      </a:lt2>
      <a:accent1>
        <a:srgbClr val="003594"/>
      </a:accent1>
      <a:accent2>
        <a:srgbClr val="212121"/>
      </a:accent2>
      <a:accent3>
        <a:srgbClr val="FFF2CC"/>
      </a:accent3>
      <a:accent4>
        <a:srgbClr val="FBE5D6"/>
      </a:accent4>
      <a:accent5>
        <a:srgbClr val="D6DCE5"/>
      </a:accent5>
      <a:accent6>
        <a:srgbClr val="E2F0D9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125</Words>
  <Application>Microsoft Macintosh PowerPoint</Application>
  <PresentationFormat>On-screen Show (16:9)</PresentationFormat>
  <Paragraphs>33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7" baseType="lpstr">
      <vt:lpstr>Arial</vt:lpstr>
      <vt:lpstr>Trebuchet MS</vt:lpstr>
      <vt:lpstr>Open Sans Bold</vt:lpstr>
      <vt:lpstr>EB Garamond</vt:lpstr>
      <vt:lpstr>Puritan</vt:lpstr>
      <vt:lpstr>Open Sans Medium</vt:lpstr>
      <vt:lpstr>Open Sans</vt:lpstr>
      <vt:lpstr>Libre Franklin</vt:lpstr>
      <vt:lpstr>Wingdings</vt:lpstr>
      <vt:lpstr>Quattrocento Sans</vt:lpstr>
      <vt:lpstr>Helvetica Neue</vt:lpstr>
      <vt:lpstr>Consolas</vt:lpstr>
      <vt:lpstr>Simple Light</vt:lpstr>
      <vt:lpstr>Recitation 7: Midterm Review</vt:lpstr>
      <vt:lpstr>Agenda</vt:lpstr>
      <vt:lpstr>Course News</vt:lpstr>
      <vt:lpstr>Midterm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x86 Assembly Language</dc:title>
  <cp:lastModifiedBy>Griffin Hurt</cp:lastModifiedBy>
  <cp:revision>8</cp:revision>
  <dcterms:modified xsi:type="dcterms:W3CDTF">2024-04-13T18:55:47Z</dcterms:modified>
</cp:coreProperties>
</file>